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94" r:id="rId4"/>
  </p:sldMasterIdLst>
  <p:notesMasterIdLst>
    <p:notesMasterId r:id="rId33"/>
  </p:notesMasterIdLst>
  <p:handoutMasterIdLst>
    <p:handoutMasterId r:id="rId34"/>
  </p:handoutMasterIdLst>
  <p:sldIdLst>
    <p:sldId id="593" r:id="rId5"/>
    <p:sldId id="595" r:id="rId6"/>
    <p:sldId id="601" r:id="rId7"/>
    <p:sldId id="621" r:id="rId8"/>
    <p:sldId id="633" r:id="rId9"/>
    <p:sldId id="602" r:id="rId10"/>
    <p:sldId id="603" r:id="rId11"/>
    <p:sldId id="604" r:id="rId12"/>
    <p:sldId id="605" r:id="rId13"/>
    <p:sldId id="606" r:id="rId14"/>
    <p:sldId id="630" r:id="rId15"/>
    <p:sldId id="607" r:id="rId16"/>
    <p:sldId id="609" r:id="rId17"/>
    <p:sldId id="610" r:id="rId18"/>
    <p:sldId id="611" r:id="rId19"/>
    <p:sldId id="612" r:id="rId20"/>
    <p:sldId id="613" r:id="rId21"/>
    <p:sldId id="614" r:id="rId22"/>
    <p:sldId id="616" r:id="rId23"/>
    <p:sldId id="617" r:id="rId24"/>
    <p:sldId id="631" r:id="rId25"/>
    <p:sldId id="632" r:id="rId26"/>
    <p:sldId id="618" r:id="rId27"/>
    <p:sldId id="619" r:id="rId28"/>
    <p:sldId id="591" r:id="rId29"/>
    <p:sldId id="634" r:id="rId30"/>
    <p:sldId id="514" r:id="rId31"/>
    <p:sldId id="597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5"/>
            <p14:sldId id="601"/>
          </p14:sldIdLst>
        </p14:section>
        <p14:section name="Regular Expressions" id="{C26D8618-AB4A-4067-AF04-093F256AA5F8}">
          <p14:sldIdLst>
            <p14:sldId id="621"/>
            <p14:sldId id="633"/>
            <p14:sldId id="602"/>
            <p14:sldId id="603"/>
            <p14:sldId id="604"/>
            <p14:sldId id="605"/>
            <p14:sldId id="606"/>
            <p14:sldId id="630"/>
            <p14:sldId id="607"/>
          </p14:sldIdLst>
        </p14:section>
        <p14:section name="Backreference Constructs" id="{92EB2F62-5D24-4E9B-89CF-2FD38F155B65}">
          <p14:sldIdLst>
            <p14:sldId id="609"/>
            <p14:sldId id="610"/>
            <p14:sldId id="611"/>
          </p14:sldIdLst>
        </p14:section>
        <p14:section name="RegEx using built-in Regex classes" id="{302A92F4-F2B8-479D-A6E2-EC86D23CB92E}">
          <p14:sldIdLst>
            <p14:sldId id="612"/>
            <p14:sldId id="613"/>
            <p14:sldId id="614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Conclusion" id="{9286E23B-2FC3-40A0-8C1A-42589FB25A33}">
          <p14:sldIdLst>
            <p14:sldId id="591"/>
            <p14:sldId id="634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D2A010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73" d="100"/>
          <a:sy n="73" d="100"/>
        </p:scale>
        <p:origin x="42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7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8/4/2017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regex101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://www.infragistic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Advanced Text Manipulation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dirty="0"/>
              <a:t>Find those who are full names</a:t>
            </a:r>
          </a:p>
          <a:p>
            <a:pPr lvl="1"/>
            <a:r>
              <a:rPr lang="en-US" dirty="0"/>
              <a:t>You can use </a:t>
            </a:r>
            <a:r>
              <a:rPr lang="en-US" dirty="0" err="1">
                <a:hlinkClick r:id="rId3"/>
              </a:rPr>
              <a:t>RegXr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4084172"/>
            <a:ext cx="8792802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722927"/>
            <a:ext cx="1295581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667000"/>
            <a:ext cx="2898801" cy="7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cs typeface="Consolas" panose="020B0609020204030204" pitchFamily="49" charset="0"/>
              </a:rPr>
              <a:t> Defines a non-capturing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972115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97211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0325" y="394466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213" y="4089646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81970"/>
            <a:ext cx="8938472" cy="902660"/>
          </a:xfrm>
        </p:spPr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06" y="1633008"/>
            <a:ext cx="6389284" cy="30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Python </a:t>
            </a:r>
            <a:r>
              <a:rPr lang="en-US" noProof="1"/>
              <a:t>supports a built-in regular expression </a:t>
            </a:r>
            <a:r>
              <a:rPr lang="en-US" noProof="1" smtClean="0"/>
              <a:t>library -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re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750403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"A\w+"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re.compile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(pattern)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3969603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r"A\w+"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6612" y="1905000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import 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determines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whether the text matches the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pattern: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"Today is 2015-05-11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r"\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d{4}-\d{2}-\d{2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}"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re.compile(pattern)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containsValidDate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(re.</a:t>
            </a:r>
            <a:r>
              <a:rPr lang="en-US" sz="2600" b="1" kern="12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findall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(text) != [])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print(containsValidDate) #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Re.findall(pattern, text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"Nakov: 123, Branson: 456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regex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r"([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A-Z][a-z]+): (\d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+)"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re.</a:t>
            </a:r>
            <a:r>
              <a:rPr lang="en-US" sz="2000" b="1" kern="12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findall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(regex, text)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print("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Found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{} matches".format(len(matches)))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or match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in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("Name:",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match[0])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#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Found 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Name: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#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What are Regular Expressions?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 in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re.replace(pattern, replacement, text)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"Nakov: 123, Branson: 456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r"\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d{3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"999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re.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replacement, text)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print(result)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Replace all &lt;a&gt; tags in it with [URL].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https://judge.softuni.bg/Contests/Practice/Index/320#7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1566" y="2859066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&lt;a href=</a:t>
            </a:r>
            <a:r>
              <a:rPr lang="bg-BG" b="1" dirty="0"/>
              <a:t>"http://softuni.bg"</a:t>
            </a:r>
            <a:r>
              <a:rPr lang="bg-BG" dirty="0"/>
              <a:t>&gt;SoftUni&lt;/a&gt;</a:t>
            </a:r>
          </a:p>
          <a:p>
            <a:r>
              <a:rPr lang="bg-BG" dirty="0"/>
              <a:t> &lt;/li&gt; &lt;/ul&gt;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12363" y="412107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7612" y="490322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</a:t>
            </a:r>
            <a:r>
              <a:rPr lang="bg-BG" b="1" dirty="0"/>
              <a:t>[URL </a:t>
            </a:r>
            <a:r>
              <a:rPr lang="bg-BG" dirty="0" err="1"/>
              <a:t>href</a:t>
            </a:r>
            <a:r>
              <a:rPr lang="bg-BG" dirty="0"/>
              <a:t>=</a:t>
            </a:r>
            <a:r>
              <a:rPr lang="bg-BG" b="1" dirty="0"/>
              <a:t>"http://softuni.bg"</a:t>
            </a:r>
            <a:r>
              <a:rPr lang="en-US" b="1" dirty="0"/>
              <a:t>]</a:t>
            </a:r>
            <a:r>
              <a:rPr lang="bg-BG" dirty="0"/>
              <a:t>SoftUni</a:t>
            </a:r>
            <a:r>
              <a:rPr lang="bg-BG" b="1" dirty="0"/>
              <a:t>[/URL]</a:t>
            </a:r>
          </a:p>
          <a:p>
            <a:r>
              <a:rPr lang="bg-BG" dirty="0"/>
              <a:t> &lt;/li&gt;&lt;/ul&gt;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input()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!= "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end":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sv-SE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pattern = </a:t>
            </a:r>
            <a:r>
              <a:rPr lang="sv-SE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r"&lt;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a.*?href.*?=(.*)&gt;(.*?)&lt;\/a</a:t>
            </a:r>
            <a:r>
              <a:rPr lang="sv-SE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&gt;"</a:t>
            </a:r>
            <a:endParaRPr lang="sv-SE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replace 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"[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URL href=$1]$2[/URL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]"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replaced 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</a:t>
            </a:r>
            <a:r>
              <a:rPr lang="en-US" sz="28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re.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(pattern, replace, text)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print(replaced)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text = 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input()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pattern.split(text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 of string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"1   2 3      4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r"\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+"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results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= 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pattern.split(text)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print(", ".Join(results)) #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Regular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patterns: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 for searching </a:t>
            </a:r>
            <a:r>
              <a:rPr lang="en-US" dirty="0"/>
              <a:t>through text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</a:t>
            </a:r>
            <a:r>
              <a:rPr lang="en-US" dirty="0" smtClean="0"/>
              <a:t>characters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</a:t>
            </a:r>
            <a:r>
              <a:rPr lang="en-US" dirty="0" smtClean="0"/>
              <a:t>operators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</a:t>
            </a:r>
            <a:r>
              <a:rPr lang="en-US" dirty="0" smtClean="0"/>
              <a:t>special </a:t>
            </a:r>
            <a:r>
              <a:rPr lang="en-US" dirty="0" smtClean="0"/>
              <a:t>constructs 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for building </a:t>
            </a:r>
            <a:r>
              <a:rPr lang="en-US" dirty="0"/>
              <a:t>complex patterns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020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323662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2663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83191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0412" y="2209800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77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noProof="1" smtClean="0"/>
              <a:t>PythonFundamentals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Groups, Quantifiers, Anchors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3351212" y="1828800"/>
            <a:ext cx="5027612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a search pattern</a:t>
            </a:r>
          </a:p>
          <a:p>
            <a:r>
              <a:rPr lang="en-US" dirty="0"/>
              <a:t>Can be used to extract data from text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8112" y="26670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\.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112" y="4319132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6524" y="50292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otov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6524" y="5739268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noProof="1">
                <a:latin typeface="Consolas" panose="020B0609020204030204" pitchFamily="49" charset="0"/>
              </a:rPr>
              <a:t>Contact: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eorgiev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  <a:r>
              <a:rPr lang="en-US" sz="3200" noProof="1">
                <a:latin typeface="Consolas" panose="020B0609020204030204" pitchFamily="49" charset="0"/>
              </a:rPr>
              <a:t>...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2024" y="3432602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matches</a:t>
            </a:r>
          </a:p>
        </p:txBody>
      </p:sp>
    </p:spTree>
    <p:extLst>
      <p:ext uri="{BB962C8B-B14F-4D97-AF65-F5344CB8AC3E}">
        <p14:creationId xmlns:p14="http://schemas.microsoft.com/office/powerpoint/2010/main" val="18350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1299</Words>
  <Application>Microsoft Office PowerPoint</Application>
  <PresentationFormat>По избор</PresentationFormat>
  <Paragraphs>270</Paragraphs>
  <Slides>28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Заглавия на слайдовете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4_SoftUni 16x9</vt:lpstr>
      <vt:lpstr>Regular Expressions (RegEx)</vt:lpstr>
      <vt:lpstr>Table of Contents</vt:lpstr>
      <vt:lpstr>Questions</vt:lpstr>
      <vt:lpstr>Regular Expressions</vt:lpstr>
      <vt:lpstr>Regular Expressions</vt:lpstr>
      <vt:lpstr>Character Classes</vt:lpstr>
      <vt:lpstr>Character Classes (2)</vt:lpstr>
      <vt:lpstr>Quantifiers</vt:lpstr>
      <vt:lpstr>Character Escapes</vt:lpstr>
      <vt:lpstr>Anchors</vt:lpstr>
      <vt:lpstr>Problem: Match full name</vt:lpstr>
      <vt:lpstr>Grouping Constructs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</vt:lpstr>
      <vt:lpstr>Summary</vt:lpstr>
      <vt:lpstr>Regular Expressions (RegEx)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 (RegEx)</dc:title>
  <dc:subject>Programming Fundamentals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2017-08-04T09:19:17Z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